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94645"/>
  </p:normalViewPr>
  <p:slideViewPr>
    <p:cSldViewPr snapToGrid="0" snapToObjects="1">
      <p:cViewPr varScale="1">
        <p:scale>
          <a:sx n="113" d="100"/>
          <a:sy n="113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2EC7-8650-3042-96DA-B129AC386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5ED2B-F4A5-414C-96A0-8A11F4748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56763-D91B-344A-8C40-AE6739EC1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56791-C974-CC43-B0DB-6A5455BA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42D39-B43F-9849-A1AE-CC39F837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59BE-27C5-A645-B30B-F3CB9191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C7E54-9FFB-1C48-BC8D-71D5BA18F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92FF8-C0BB-AD4E-B544-6FA77CAF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5381D-3990-B742-BF4D-4EBB308E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AC3BE-77D8-2442-BD1A-3A410B0D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9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E059B-C0B3-F54F-9CAC-334345ABF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C1EFC-F6FC-3C45-BBD3-F166EAD03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8B345-CC8C-764C-AC02-98D5D353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D1374-7C47-6F4F-9EDB-FFA8FAEC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C013-5C99-1143-84FB-AF9520E7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8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A7A1-53BB-5F40-B11F-EBD8B124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D9CC-3807-F844-A816-B8AB4E9B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ECD0-D8E4-5745-86E2-CC42323EA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4260A-13A6-1147-9A5A-5A5C31C4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C513C-7263-B44E-AB96-4B1F46DE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1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8809-15C1-E24C-9633-955C9ECDA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A3645-AF96-9548-AB94-46CABFE53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DBE23-A959-CB4F-8214-EDD556DE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52452-0FB1-2A43-97CA-8BD81FA0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ECB0E-A71F-F042-B798-0DC3913C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0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3D6B-EECE-A44A-AB2C-F4C3D557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58317-BF35-0841-A0AD-47158CBC1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9281C-264B-2D43-9048-99B01CCA5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67B58-19A6-674D-BA47-C8AB41CB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E2570-CAF8-F944-85AC-1C0F46D5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D3E3D-E310-8546-87F1-659D1E85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1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90D9-B84E-624E-B040-0C4D6F8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87E4E-8E87-524B-8ED6-C113E317F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8E8FB-3819-D146-8F62-92015D5E6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6F1DB-822C-194C-B2CC-4D85C7E44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6EB9A-D519-5F4F-B5A3-F66029AF3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DFDD9C-88E4-4740-8B7D-B30437FD9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2F9AF-949B-484E-9AEF-580207176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3FE20-83A3-8745-BBD8-8DC105AE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6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E80A-31A1-E145-A556-83E0AA21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3D823-35D2-8F48-9E30-807C05A5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95327-C6D1-F942-8A8A-A1E24B8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41141-1367-DB40-8BFD-3A0056A8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44805-E699-3545-B130-7E0185C6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B254C-A0DB-F64F-8B50-68DF5BD5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3921D-6BCB-A04A-9020-452A3668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4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011B-A6F2-FA4C-89E0-FECB91BE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8615-7EF7-2941-9CF7-0B23895C6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D3FCF-7970-AE46-99D3-E32BA29BF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C7697-E305-3A4C-851A-B26444D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632EC-8E70-4D47-9935-A9766961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361E3-0DCA-034D-9C50-342E2ACB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70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B05A-3118-4D43-8533-6FEFED5A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5449C-9733-AF4A-92F9-A7ACAC329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2F834-1858-2545-ABE5-D08E8F77B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B9774-A07E-AE4F-9631-D1B9059F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A5CEC-E1A2-3446-8D56-588578F0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9595D-C84E-A045-9409-77A86E34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7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E40332-C7BA-B946-BF08-D2EEB27C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C0ADD-7E96-5542-82CC-A79D7DE4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F4FF-D9B5-E742-A71E-458BEA374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4A42F-7835-194F-AF06-929E41BFA8B1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AD2E3-D020-E740-8797-801BE4616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0F5AE-BCD0-F14B-BCAE-F229BA3E2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0577-BE47-7144-A328-81954C5D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0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386A-4045-7048-B8C3-5EAA837F94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</a:t>
            </a:r>
            <a:r>
              <a:rPr lang="en-US" dirty="0" err="1"/>
              <a:t>Curriculum@UC</a:t>
            </a: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91F0E-9E83-D34E-BDEB-86BD9F505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An Outline</a:t>
            </a:r>
          </a:p>
        </p:txBody>
      </p:sp>
    </p:spTree>
    <p:extLst>
      <p:ext uri="{BB962C8B-B14F-4D97-AF65-F5344CB8AC3E}">
        <p14:creationId xmlns:p14="http://schemas.microsoft.com/office/powerpoint/2010/main" val="208378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43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CS2028C: Data Structures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035A0-8F4C-E640-A3B2-8BDD90D2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16" y="1327389"/>
            <a:ext cx="8826223" cy="43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4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43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CS2028C: Data 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E94C4-75F5-9E41-8785-DB462989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17" y="1263098"/>
            <a:ext cx="6375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43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CS2028C: Data Structures - Trees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BA009-FF03-4A4A-A6DA-B5CF4564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3" y="1297506"/>
            <a:ext cx="6877334" cy="49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1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43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CS2028C: Data Structures -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039BA-3F43-F84E-847F-8561550C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3" y="1015286"/>
            <a:ext cx="4771611" cy="2077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255EF-65F7-2947-ABEC-7B610400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877" y="1015285"/>
            <a:ext cx="5143063" cy="3566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7371C-E2DD-FB47-A3B9-24E64578DAE9}"/>
              </a:ext>
            </a:extLst>
          </p:cNvPr>
          <p:cNvSpPr txBox="1"/>
          <p:nvPr/>
        </p:nvSpPr>
        <p:spPr>
          <a:xfrm>
            <a:off x="80898" y="3658023"/>
            <a:ext cx="1676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Facebook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3AFAD7-5A23-8841-9AE4-6B00115C8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69" y="3107042"/>
            <a:ext cx="4771611" cy="32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1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E9584-9245-434D-8652-3F857617FD17}"/>
              </a:ext>
            </a:extLst>
          </p:cNvPr>
          <p:cNvSpPr txBox="1"/>
          <p:nvPr/>
        </p:nvSpPr>
        <p:spPr>
          <a:xfrm>
            <a:off x="368271" y="261257"/>
            <a:ext cx="2932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Sophomore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F427B-596C-2040-B07C-53BFF4FB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1" y="1021279"/>
            <a:ext cx="6042383" cy="46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0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81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IT2030C: Information Security and Assurance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F08C3-249D-FD49-8B2F-E3D6910FD847}"/>
              </a:ext>
            </a:extLst>
          </p:cNvPr>
          <p:cNvSpPr txBox="1"/>
          <p:nvPr/>
        </p:nvSpPr>
        <p:spPr>
          <a:xfrm>
            <a:off x="1140031" y="1460665"/>
            <a:ext cx="67987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Protection of information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 of protection for different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Response strategies for Security violation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Intrusion detection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considerations for a security system</a:t>
            </a:r>
          </a:p>
        </p:txBody>
      </p:sp>
    </p:spTree>
    <p:extLst>
      <p:ext uri="{BB962C8B-B14F-4D97-AF65-F5344CB8AC3E}">
        <p14:creationId xmlns:p14="http://schemas.microsoft.com/office/powerpoint/2010/main" val="27478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81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CS2071: Discrete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F08C3-249D-FD49-8B2F-E3D6910FD847}"/>
              </a:ext>
            </a:extLst>
          </p:cNvPr>
          <p:cNvSpPr txBox="1"/>
          <p:nvPr/>
        </p:nvSpPr>
        <p:spPr>
          <a:xfrm>
            <a:off x="819397" y="1104405"/>
            <a:ext cx="328147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Proof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Direct Proof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Proof by Contradiction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Proof by Induction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6759C-F620-784B-80DF-EF9B0C32E92A}"/>
              </a:ext>
            </a:extLst>
          </p:cNvPr>
          <p:cNvSpPr txBox="1"/>
          <p:nvPr/>
        </p:nvSpPr>
        <p:spPr>
          <a:xfrm>
            <a:off x="6567055" y="1104405"/>
            <a:ext cx="388260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Counting Methods/Rules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Sum/Product 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Permutations/Combinations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Pigeonhole principle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BD072-1433-E848-8AEF-6F21453FB1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243543" y="2793963"/>
            <a:ext cx="4894882" cy="3161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7BF7A-64E7-E34D-B34F-0CB90DB9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10" y="2797176"/>
            <a:ext cx="4343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48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81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CS2071: Discrete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F08C3-249D-FD49-8B2F-E3D6910FD847}"/>
              </a:ext>
            </a:extLst>
          </p:cNvPr>
          <p:cNvSpPr txBox="1"/>
          <p:nvPr/>
        </p:nvSpPr>
        <p:spPr>
          <a:xfrm>
            <a:off x="1436914" y="1330036"/>
            <a:ext cx="579415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Topics Covered: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Propositional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First Order Predicate Calculus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How to represent knowledge formally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Inference Methods for represented knowledge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9FCB6-93AA-144C-B947-B6C18ACB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684813" y="3250737"/>
            <a:ext cx="6822374" cy="25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81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CS4003: Programming Languages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06ABB-4DBB-5844-826A-97E6B287C50F}"/>
              </a:ext>
            </a:extLst>
          </p:cNvPr>
          <p:cNvSpPr txBox="1"/>
          <p:nvPr/>
        </p:nvSpPr>
        <p:spPr>
          <a:xfrm>
            <a:off x="570015" y="1318161"/>
            <a:ext cx="48086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Programming Languages Work at Run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Procedural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 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is a program executed by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organization/management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function calls are managed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recursion is managed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parameters are passed to functions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09C79-ED04-D241-B30D-29B7D466A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07" y="1015285"/>
            <a:ext cx="5082144" cy="30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01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E9584-9245-434D-8652-3F857617FD17}"/>
              </a:ext>
            </a:extLst>
          </p:cNvPr>
          <p:cNvSpPr txBox="1"/>
          <p:nvPr/>
        </p:nvSpPr>
        <p:spPr>
          <a:xfrm>
            <a:off x="368271" y="261257"/>
            <a:ext cx="4296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Pre-Junior / Junior Years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12163-83EC-AE4E-A012-D6CA1B71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0" y="973775"/>
            <a:ext cx="6462835" cy="50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5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17267-8EE7-DD4C-94C9-07483929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0" y="1031486"/>
            <a:ext cx="6620279" cy="5274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E9584-9245-434D-8652-3F857617FD17}"/>
              </a:ext>
            </a:extLst>
          </p:cNvPr>
          <p:cNvSpPr txBox="1"/>
          <p:nvPr/>
        </p:nvSpPr>
        <p:spPr>
          <a:xfrm>
            <a:off x="2956956" y="261257"/>
            <a:ext cx="518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Year1: The first two semesters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7196447" y="1258784"/>
            <a:ext cx="3847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CS1021C: Computer Science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programming in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Object-Oriented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Lab-based course </a:t>
            </a:r>
          </a:p>
        </p:txBody>
      </p:sp>
    </p:spTree>
    <p:extLst>
      <p:ext uri="{BB962C8B-B14F-4D97-AF65-F5344CB8AC3E}">
        <p14:creationId xmlns:p14="http://schemas.microsoft.com/office/powerpoint/2010/main" val="183012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81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CS4071: Design and Analysis of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C3A7C-747B-BF43-9487-7C2D4E41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27" y="1227271"/>
            <a:ext cx="4430432" cy="392631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BB8CD2-420B-E64E-BCFA-254EA1FF0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16110"/>
              </p:ext>
            </p:extLst>
          </p:nvPr>
        </p:nvGraphicFramePr>
        <p:xfrm>
          <a:off x="5659531" y="1227270"/>
          <a:ext cx="5151904" cy="50659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51904">
                  <a:extLst>
                    <a:ext uri="{9D8B030D-6E8A-4147-A177-3AD203B41FA5}">
                      <a16:colId xmlns:a16="http://schemas.microsoft.com/office/drawing/2014/main" val="2256049953"/>
                    </a:ext>
                  </a:extLst>
                </a:gridCol>
              </a:tblGrid>
              <a:tr h="5065953">
                <a:tc>
                  <a:txBody>
                    <a:bodyPr/>
                    <a:lstStyle/>
                    <a:p>
                      <a:pPr marL="0" marR="0" lvl="0" indent="0">
                        <a:buFont typeface="+mj-lt"/>
                        <a:buNone/>
                      </a:pPr>
                      <a:r>
                        <a:rPr lang="en-US" sz="2400" b="1" u="sng" dirty="0">
                          <a:effectLst/>
                        </a:rPr>
                        <a:t>Topics:</a:t>
                      </a:r>
                    </a:p>
                    <a:p>
                      <a:pPr marL="0" marR="0" lvl="0" indent="0">
                        <a:buFont typeface="+mj-lt"/>
                        <a:buNone/>
                      </a:pPr>
                      <a:endParaRPr lang="en-US" sz="2400" b="1" u="sng" dirty="0">
                        <a:effectLst/>
                      </a:endParaRPr>
                    </a:p>
                    <a:p>
                      <a:pPr marL="342900" marR="0" lvl="0" indent="-342900"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Role of algorithm in computing </a:t>
                      </a:r>
                    </a:p>
                    <a:p>
                      <a:pPr marL="342900" marR="0" lvl="0" indent="-342900"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Divide and Conquer algorithms</a:t>
                      </a:r>
                    </a:p>
                    <a:p>
                      <a:pPr marL="342900" marR="0" lvl="0" indent="-342900"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Sorting complexity, heapsort, quicksort</a:t>
                      </a:r>
                    </a:p>
                    <a:p>
                      <a:pPr marL="342900" marR="0" lvl="0" indent="-342900"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Binary Search Trees, Red-Black Trees</a:t>
                      </a:r>
                    </a:p>
                    <a:p>
                      <a:pPr marL="342900" marR="0" lvl="0" indent="-342900"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Dynamic Programming</a:t>
                      </a:r>
                    </a:p>
                    <a:p>
                      <a:pPr marL="342900" marR="0" lvl="0" indent="-342900"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Greedy Algorithms</a:t>
                      </a:r>
                    </a:p>
                    <a:p>
                      <a:pPr marL="342900" marR="0" lvl="0" indent="-342900"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Elementary graph theory, minimum spanning trees, single source shortest paths, all pair shortest paths, maximum flow</a:t>
                      </a:r>
                    </a:p>
                    <a:p>
                      <a:pPr marL="342900" marR="0" lvl="0" indent="-342900"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Polynomials and FFT</a:t>
                      </a:r>
                    </a:p>
                    <a:p>
                      <a:pPr marL="342900" marR="0" lvl="0" indent="-342900"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NP completeness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425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88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81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CS4092: Database Design and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C1323-7BB4-724E-8F53-63D5FDA79DDA}"/>
              </a:ext>
            </a:extLst>
          </p:cNvPr>
          <p:cNvSpPr txBox="1"/>
          <p:nvPr/>
        </p:nvSpPr>
        <p:spPr>
          <a:xfrm>
            <a:off x="107576" y="1205862"/>
            <a:ext cx="455855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Topics: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sz="2000" dirty="0"/>
              <a:t>Architecture and usage of DBMSs</a:t>
            </a:r>
          </a:p>
          <a:p>
            <a:r>
              <a:rPr lang="en-US" sz="2000" dirty="0"/>
              <a:t>2. Physical storage: file structures, indexing, hashing (static and dynamic)</a:t>
            </a:r>
          </a:p>
          <a:p>
            <a:r>
              <a:rPr lang="en-US" sz="2000" dirty="0"/>
              <a:t>3. Entity-relationship model: application design</a:t>
            </a:r>
          </a:p>
          <a:p>
            <a:r>
              <a:rPr lang="en-US" sz="2000" dirty="0"/>
              <a:t>4. Relational model: schema development and query specification</a:t>
            </a:r>
          </a:p>
          <a:p>
            <a:r>
              <a:rPr lang="en-US" sz="2000" dirty="0"/>
              <a:t>5. Formal query languages (relational algebra and tuple calculus)</a:t>
            </a:r>
          </a:p>
          <a:p>
            <a:r>
              <a:rPr lang="en-US" sz="2000" dirty="0"/>
              <a:t>6. Query optimization (logical and physical)</a:t>
            </a:r>
          </a:p>
          <a:p>
            <a:r>
              <a:rPr lang="en-US" sz="2000" dirty="0"/>
              <a:t>7. Functional dependencies and normalization</a:t>
            </a:r>
          </a:p>
          <a:p>
            <a:r>
              <a:rPr lang="en-US" sz="2000" dirty="0"/>
              <a:t>8. Transactions: recovery and concurrency</a:t>
            </a:r>
          </a:p>
          <a:p>
            <a:r>
              <a:rPr lang="en-US" sz="2000" dirty="0"/>
              <a:t>9. XML data modeling and web-based database design and development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2BFF2-D948-324B-A0EA-B8BA0658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83" y="1331259"/>
            <a:ext cx="7832519" cy="49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5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81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EECE3093C: Software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21BB2-6C07-F340-8608-996461BF62A3}"/>
              </a:ext>
            </a:extLst>
          </p:cNvPr>
          <p:cNvSpPr txBox="1"/>
          <p:nvPr/>
        </p:nvSpPr>
        <p:spPr>
          <a:xfrm>
            <a:off x="188262" y="1250576"/>
            <a:ext cx="50291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 various approaches and methodologies for 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phases of software development lifecycle, including: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requirements analysis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specification,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software design,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software construction,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software testing, 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software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project and team-based class, has programming lab hours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79276-4AE8-BD4A-A9F6-1F1C2EDC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015285"/>
            <a:ext cx="6484471" cy="580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1102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CS4033: Artificial Intelligence: Principles and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AAF34-0491-4345-86AC-84A8D5310B24}"/>
              </a:ext>
            </a:extLst>
          </p:cNvPr>
          <p:cNvSpPr txBox="1"/>
          <p:nvPr/>
        </p:nvSpPr>
        <p:spPr>
          <a:xfrm>
            <a:off x="461906" y="1492623"/>
            <a:ext cx="45451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solving by searching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interesting problems do not have efficient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Representation and Reasoning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Uncertainty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7784C-F218-7B4F-9B55-9642EF6C4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12" y="1383553"/>
            <a:ext cx="6121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70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1102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CS4065: Computer Networks and Networked Computing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751CC-F687-8448-81CD-014C77A7D6E2}"/>
              </a:ext>
            </a:extLst>
          </p:cNvPr>
          <p:cNvSpPr txBox="1"/>
          <p:nvPr/>
        </p:nvSpPr>
        <p:spPr>
          <a:xfrm>
            <a:off x="564777" y="1532965"/>
            <a:ext cx="403238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Topics: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Computer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7-Layer Architecture of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Routing and Forwarding of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Areas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and Distributed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Consensus protocols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CC786-3548-4F45-B30F-AF2B466D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839" y="1015285"/>
            <a:ext cx="3899408" cy="2747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4826B-6D3A-5440-AEF6-C14548D59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839" y="3208990"/>
            <a:ext cx="3656233" cy="33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4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1102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EECE4029: Operating Systems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41041-5CEB-B345-AEFF-2B3B2D99CE4C}"/>
              </a:ext>
            </a:extLst>
          </p:cNvPr>
          <p:cNvSpPr txBox="1"/>
          <p:nvPr/>
        </p:nvSpPr>
        <p:spPr>
          <a:xfrm>
            <a:off x="461906" y="1438835"/>
            <a:ext cx="351842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Topics: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and processor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Concurrent processes and critical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organization and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97982-6A2E-0C41-AEBE-BC6A7E758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62" y="1438835"/>
            <a:ext cx="2095500" cy="309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ADAEE-DEDC-1F45-BAD1-B94EB352D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14" y="1438835"/>
            <a:ext cx="4284313" cy="41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21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E9584-9245-434D-8652-3F857617FD17}"/>
              </a:ext>
            </a:extLst>
          </p:cNvPr>
          <p:cNvSpPr txBox="1"/>
          <p:nvPr/>
        </p:nvSpPr>
        <p:spPr>
          <a:xfrm>
            <a:off x="368271" y="261257"/>
            <a:ext cx="205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Senior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A65D8-764E-2848-87E0-4C42717C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1" y="874059"/>
            <a:ext cx="6324404" cy="51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4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1102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CS5001/CS5002: Senior Design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EFCCC-CBB2-2F44-BD32-9C5E51C09E1D}"/>
              </a:ext>
            </a:extLst>
          </p:cNvPr>
          <p:cNvSpPr txBox="1"/>
          <p:nvPr/>
        </p:nvSpPr>
        <p:spPr>
          <a:xfrm>
            <a:off x="1048871" y="1707776"/>
            <a:ext cx="74492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2-semester long capstone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Teams of 2-4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project to be designed and implemented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 in the design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Collaboration among team members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Some projects are inter-disciplinary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demo of the project at the end of the Spring semester</a:t>
            </a:r>
          </a:p>
        </p:txBody>
      </p:sp>
    </p:spTree>
    <p:extLst>
      <p:ext uri="{BB962C8B-B14F-4D97-AF65-F5344CB8AC3E}">
        <p14:creationId xmlns:p14="http://schemas.microsoft.com/office/powerpoint/2010/main" val="1676198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1102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CS5170: Theory of Formal Languages and Automata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0AB12-F512-3F44-9368-AE9EAB14053A}"/>
              </a:ext>
            </a:extLst>
          </p:cNvPr>
          <p:cNvSpPr txBox="1"/>
          <p:nvPr/>
        </p:nvSpPr>
        <p:spPr>
          <a:xfrm>
            <a:off x="461906" y="1060450"/>
            <a:ext cx="357405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Topics: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Formal Languages,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Formal Grammars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Automata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 free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Computability – theoretical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Turing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Limits of algorithmic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01735-5497-754E-8F11-307C0D8A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847" y="1060450"/>
            <a:ext cx="4363965" cy="320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27B69-0223-A642-81CD-A61D023A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06" y="4215813"/>
            <a:ext cx="5717641" cy="25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1102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 Electives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CE4F0-4FC5-5E4B-B3BF-222218C18692}"/>
              </a:ext>
            </a:extLst>
          </p:cNvPr>
          <p:cNvSpPr txBox="1"/>
          <p:nvPr/>
        </p:nvSpPr>
        <p:spPr>
          <a:xfrm>
            <a:off x="699911" y="1253067"/>
            <a:ext cx="669471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 courses, 15 credits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CS51xx numbered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~40 different approved courses on 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~8-10 different courses are offered each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all areas of specializations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Artificial Intelligence/Machine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Cybersecurity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and analysis of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Database </a:t>
            </a:r>
            <a:r>
              <a:rPr lang="en-US" sz="2400" dirty="0"/>
              <a:t>M</a:t>
            </a:r>
            <a:r>
              <a:rPr lang="en-US" sz="2400"/>
              <a:t>anagement</a:t>
            </a:r>
            <a:r>
              <a:rPr lang="en-US" sz="2400" dirty="0"/>
              <a:t>/Theory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7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E9584-9245-434D-8652-3F857617FD17}"/>
              </a:ext>
            </a:extLst>
          </p:cNvPr>
          <p:cNvSpPr txBox="1"/>
          <p:nvPr/>
        </p:nvSpPr>
        <p:spPr>
          <a:xfrm>
            <a:off x="2956956" y="261257"/>
            <a:ext cx="2932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Sophomore 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6506817" y="1258784"/>
            <a:ext cx="5069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CS2011: Introduction to Computer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ideas of building a computer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Assembly-level (Machine-level) architecture of a computer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F427B-596C-2040-B07C-53BFF4FB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1" y="1021279"/>
            <a:ext cx="6042383" cy="46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43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CS2011: Introduction to Computer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ideas of building a computer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Assembly-level (Machine-level) architecture of a computer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36639-E72E-E148-BC98-979A8E85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7" y="1756640"/>
            <a:ext cx="6250885" cy="4421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11B49-ED33-9D45-A7BD-06C089480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729" y="3045238"/>
            <a:ext cx="4361885" cy="1654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70C956-3490-F64A-A93D-C340415403E1}"/>
              </a:ext>
            </a:extLst>
          </p:cNvPr>
          <p:cNvSpPr txBox="1"/>
          <p:nvPr/>
        </p:nvSpPr>
        <p:spPr>
          <a:xfrm>
            <a:off x="8375374" y="2319130"/>
            <a:ext cx="192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Format</a:t>
            </a:r>
          </a:p>
        </p:txBody>
      </p:sp>
    </p:spTree>
    <p:extLst>
      <p:ext uri="{BB962C8B-B14F-4D97-AF65-F5344CB8AC3E}">
        <p14:creationId xmlns:p14="http://schemas.microsoft.com/office/powerpoint/2010/main" val="369030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43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CS2011: Introduction to Computer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ideas of building a computer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Assembly-level (Machine-level) architecture of a computer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36639-E72E-E148-BC98-979A8E85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8" y="1756640"/>
            <a:ext cx="3980336" cy="2815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70C956-3490-F64A-A93D-C340415403E1}"/>
              </a:ext>
            </a:extLst>
          </p:cNvPr>
          <p:cNvSpPr txBox="1"/>
          <p:nvPr/>
        </p:nvSpPr>
        <p:spPr>
          <a:xfrm>
            <a:off x="6342957" y="2180709"/>
            <a:ext cx="286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Instruction Formats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9298C-254C-5249-8DE0-F8D7D070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521" y="2695815"/>
            <a:ext cx="5556349" cy="33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5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43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CS2011: Introduction to Computer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ideas of building a computer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Assembly-level (Machine-level) architecture of a computer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36639-E72E-E148-BC98-979A8E85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8" y="1756640"/>
            <a:ext cx="2527024" cy="1787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A96DA-ACC4-BA40-8BD1-EFE47620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57" y="3731405"/>
            <a:ext cx="3454676" cy="2723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AC6ED-3CBC-6549-A222-DA4C335BA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26" y="1569283"/>
            <a:ext cx="4872657" cy="33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2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43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CS2011: Introduction to Computer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ADA6F0-291D-D54A-A883-C781B799BC2E}"/>
              </a:ext>
            </a:extLst>
          </p:cNvPr>
          <p:cNvSpPr txBox="1"/>
          <p:nvPr/>
        </p:nvSpPr>
        <p:spPr>
          <a:xfrm>
            <a:off x="556591" y="1272209"/>
            <a:ext cx="2601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 Hierarchy: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5CB19-74CC-374D-A9C6-E7D09A73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874"/>
            <a:ext cx="5279606" cy="1931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2F914B-7132-3148-AEA7-299A4001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02" y="1391477"/>
            <a:ext cx="6341907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E9584-9245-434D-8652-3F857617FD17}"/>
              </a:ext>
            </a:extLst>
          </p:cNvPr>
          <p:cNvSpPr txBox="1"/>
          <p:nvPr/>
        </p:nvSpPr>
        <p:spPr>
          <a:xfrm>
            <a:off x="368271" y="261257"/>
            <a:ext cx="2932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Sophomore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F427B-596C-2040-B07C-53BFF4FB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1" y="1021279"/>
            <a:ext cx="6042383" cy="46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2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B8FDD-E031-F245-80C1-FB0B135E8584}"/>
              </a:ext>
            </a:extLst>
          </p:cNvPr>
          <p:cNvSpPr txBox="1"/>
          <p:nvPr/>
        </p:nvSpPr>
        <p:spPr>
          <a:xfrm>
            <a:off x="461906" y="368954"/>
            <a:ext cx="843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CS2021: Python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02CD8-5E92-1944-8446-A1F28567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1309735"/>
            <a:ext cx="3971235" cy="42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99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</TotalTime>
  <Words>718</Words>
  <Application>Microsoft Macintosh PowerPoint</Application>
  <PresentationFormat>Widescreen</PresentationFormat>
  <Paragraphs>169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CS Curriculum@UC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Curriculum@UC </dc:title>
  <dc:creator>Bhatnagar, Raj (bhatnark)</dc:creator>
  <cp:lastModifiedBy>Bhatnagar, Raj (bhatnark)</cp:lastModifiedBy>
  <cp:revision>42</cp:revision>
  <dcterms:created xsi:type="dcterms:W3CDTF">2020-10-13T00:13:23Z</dcterms:created>
  <dcterms:modified xsi:type="dcterms:W3CDTF">2020-10-21T14:05:59Z</dcterms:modified>
</cp:coreProperties>
</file>